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7" r:id="rId3"/>
    <p:sldId id="288" r:id="rId4"/>
    <p:sldId id="296" r:id="rId5"/>
    <p:sldId id="297" r:id="rId6"/>
    <p:sldId id="301" r:id="rId7"/>
    <p:sldId id="298" r:id="rId8"/>
    <p:sldId id="299" r:id="rId9"/>
    <p:sldId id="300" r:id="rId10"/>
    <p:sldId id="302" r:id="rId11"/>
    <p:sldId id="304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000"/>
    <a:srgbClr val="454486"/>
    <a:srgbClr val="FAA41A"/>
    <a:srgbClr val="00A0E3"/>
    <a:srgbClr val="C81E8A"/>
    <a:srgbClr val="286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4061" autoAdjust="0"/>
  </p:normalViewPr>
  <p:slideViewPr>
    <p:cSldViewPr snapToGrid="0">
      <p:cViewPr>
        <p:scale>
          <a:sx n="50" d="100"/>
          <a:sy n="50" d="100"/>
        </p:scale>
        <p:origin x="1416" y="192"/>
      </p:cViewPr>
      <p:guideLst>
        <p:guide orient="horz" pos="2160"/>
        <p:guide pos="3840"/>
        <p:guide pos="7296"/>
        <p:guide orient="horz" pos="4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pPr/>
              <a:t>7/3/2025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pPr/>
              <a:t>7/3/2025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53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909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9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910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6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669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73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84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907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6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/>
              <a:t>Add a footer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39469714-8E3D-B880-07E6-6653E381160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8000"/>
          </a:xfrm>
          <a:prstGeom prst="rect">
            <a:avLst/>
          </a:prstGeom>
        </p:spPr>
      </p:pic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278152" y="4473477"/>
            <a:ext cx="12022716" cy="4328702"/>
          </a:xfrm>
          <a:custGeom>
            <a:avLst/>
            <a:gdLst/>
            <a:ahLst/>
            <a:cxnLst/>
            <a:rect l="l" t="t" r="r" b="b"/>
            <a:pathLst>
              <a:path w="1128752" h="406400">
                <a:moveTo>
                  <a:pt x="925552" y="0"/>
                </a:moveTo>
                <a:cubicBezTo>
                  <a:pt x="1037776" y="0"/>
                  <a:pt x="1128752" y="90976"/>
                  <a:pt x="1128752" y="203200"/>
                </a:cubicBezTo>
                <a:cubicBezTo>
                  <a:pt x="1128752" y="315424"/>
                  <a:pt x="1037776" y="406400"/>
                  <a:pt x="925552" y="406400"/>
                </a:cubicBezTo>
                <a:lnTo>
                  <a:pt x="203200" y="406400"/>
                </a:lnTo>
                <a:cubicBezTo>
                  <a:pt x="90976" y="406400"/>
                  <a:pt x="0" y="315424"/>
                  <a:pt x="0" y="203200"/>
                </a:cubicBezTo>
                <a:cubicBezTo>
                  <a:pt x="0" y="90976"/>
                  <a:pt x="90976" y="0"/>
                  <a:pt x="20320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C000">
                  <a:tint val="66000"/>
                  <a:satMod val="160000"/>
                  <a:alpha val="50000"/>
                </a:srgbClr>
              </a:gs>
              <a:gs pos="50000">
                <a:srgbClr val="FFC000">
                  <a:tint val="44500"/>
                  <a:satMod val="160000"/>
                  <a:alpha val="50000"/>
                </a:srgbClr>
              </a:gs>
              <a:gs pos="99000">
                <a:srgbClr val="FFC000">
                  <a:tint val="23500"/>
                  <a:satMod val="160000"/>
                  <a:alpha val="50000"/>
                </a:srgbClr>
              </a:gs>
            </a:gsLst>
            <a:lin ang="16200000" scaled="1"/>
            <a:tileRect/>
          </a:gradFill>
        </p:spPr>
        <p:txBody>
          <a:bodyPr/>
          <a:lstStyle/>
          <a:p>
            <a:endParaRPr lang="en-US" sz="1200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955EEA55-CBB0-9819-77D7-A383AD5922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41273" y="6014553"/>
            <a:ext cx="630587" cy="157647"/>
          </a:xfrm>
          <a:custGeom>
            <a:avLst/>
            <a:gdLst/>
            <a:ahLst/>
            <a:cxnLst/>
            <a:rect l="l" t="t" r="r" b="b"/>
            <a:pathLst>
              <a:path w="945880" h="236470">
                <a:moveTo>
                  <a:pt x="0" y="0"/>
                </a:moveTo>
                <a:lnTo>
                  <a:pt x="945880" y="0"/>
                </a:lnTo>
                <a:lnTo>
                  <a:pt x="945880" y="236470"/>
                </a:lnTo>
                <a:lnTo>
                  <a:pt x="0" y="2364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20" name="AutoShape 5">
            <a:extLst>
              <a:ext uri="{FF2B5EF4-FFF2-40B4-BE49-F238E27FC236}">
                <a16:creationId xmlns:a16="http://schemas.microsoft.com/office/drawing/2014/main" id="{25C60911-8721-C876-F3B7-F30583B50E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8372" y="4350123"/>
            <a:ext cx="11244902" cy="0"/>
          </a:xfrm>
          <a:prstGeom prst="line">
            <a:avLst/>
          </a:prstGeom>
          <a:ln w="38100" cap="flat">
            <a:solidFill>
              <a:srgbClr val="17726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D801C05-9BDF-1C3C-CF6A-19A01A73576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22" name="Flowchart: Process 21">
              <a:extLst>
                <a:ext uri="{FF2B5EF4-FFF2-40B4-BE49-F238E27FC236}">
                  <a16:creationId xmlns:a16="http://schemas.microsoft.com/office/drawing/2014/main" id="{2BACE5DC-8689-EC2D-4CE4-8E173E7566E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Process 22">
              <a:extLst>
                <a:ext uri="{FF2B5EF4-FFF2-40B4-BE49-F238E27FC236}">
                  <a16:creationId xmlns:a16="http://schemas.microsoft.com/office/drawing/2014/main" id="{C1611C6D-11C4-B6F2-4086-A5A27FBC5E4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4DCFF666-11C7-6A44-EA7D-FF3285909D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67" y="4652664"/>
            <a:ext cx="1700983" cy="1700983"/>
          </a:xfrm>
          <a:prstGeom prst="rect">
            <a:avLst/>
          </a:prstGeom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2327448" y="4805804"/>
            <a:ext cx="7627718" cy="1832024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>
                  <a:lumMod val="75000"/>
                </a:schemeClr>
              </a:buClr>
              <a:buFont typeface="Georgia"/>
              <a:buChar char="•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>
                  <a:lumMod val="75000"/>
                </a:schemeClr>
              </a:buClr>
              <a:buFont typeface="Georgia"/>
              <a:buChar char="▫"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14000"/>
              </a:lnSpc>
              <a:buNone/>
            </a:pPr>
            <a:r>
              <a:rPr lang="en-US" sz="2200" b="1" dirty="0" err="1">
                <a:solidFill>
                  <a:srgbClr val="000000"/>
                </a:solidFill>
                <a:latin typeface="Garamond" pitchFamily="18" charset="0"/>
              </a:rPr>
              <a:t>Mr</a:t>
            </a: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 XXXX</a:t>
            </a:r>
            <a:b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Department  of CSE</a:t>
            </a:r>
          </a:p>
          <a:p>
            <a:pPr marL="109728" indent="0">
              <a:lnSpc>
                <a:spcPct val="114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Bangladesh University of Engineering and Technology</a:t>
            </a:r>
          </a:p>
          <a:p>
            <a:pPr marL="109728" indent="0">
              <a:lnSpc>
                <a:spcPct val="114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Dhaka, Bangladesh 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140567" y="3548290"/>
            <a:ext cx="1457324" cy="40010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Paper Title:</a:t>
            </a:r>
            <a:endParaRPr lang="en-US" sz="2000" b="1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723717-82FC-4CCE-FF24-8E793EF50806}"/>
              </a:ext>
            </a:extLst>
          </p:cNvPr>
          <p:cNvSpPr txBox="1">
            <a:spLocks/>
          </p:cNvSpPr>
          <p:nvPr/>
        </p:nvSpPr>
        <p:spPr>
          <a:xfrm>
            <a:off x="140566" y="3000009"/>
            <a:ext cx="14573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Paper ID: </a:t>
            </a:r>
            <a:endParaRPr lang="en-US" sz="200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8F6735D-CBE3-943E-409A-6DC92994E9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034" y="708434"/>
            <a:ext cx="1474366" cy="118651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2A9F14B-158E-A713-935C-C186A9DDAC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073" r="48523"/>
          <a:stretch>
            <a:fillRect/>
          </a:stretch>
        </p:blipFill>
        <p:spPr>
          <a:xfrm>
            <a:off x="9820766" y="897565"/>
            <a:ext cx="2022345" cy="877472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8FF75EB1-B75A-7055-AEB4-E2666B879C32}"/>
              </a:ext>
            </a:extLst>
          </p:cNvPr>
          <p:cNvSpPr txBox="1">
            <a:spLocks/>
          </p:cNvSpPr>
          <p:nvPr/>
        </p:nvSpPr>
        <p:spPr>
          <a:xfrm>
            <a:off x="1762093" y="655012"/>
            <a:ext cx="79824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2025 IEEE International Conference on Quantum Photonics, Artificial Intelligence, and Networking</a:t>
            </a:r>
            <a:endParaRPr lang="en-US" sz="2850" b="1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F64755C-015B-0675-D16D-F3CE1708D0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7527" y="2040007"/>
            <a:ext cx="7239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Bahnschrift" panose="020B0502040204020203" pitchFamily="34" charset="0"/>
                <a:cs typeface="Poppins" panose="00000500000000000000" pitchFamily="2" charset="0"/>
              </a:rPr>
              <a:t>Bangladesh Army University of Science and Technology (BAUST), Saidpur, Nilphamari, Rangpur Division, Bangladesh</a:t>
            </a:r>
          </a:p>
          <a:p>
            <a:pPr algn="ctr"/>
            <a:r>
              <a:rPr lang="en-US" dirty="0">
                <a:latin typeface="Bahnschrift" panose="020B0502040204020203" pitchFamily="34" charset="0"/>
                <a:cs typeface="Poppins" panose="00000500000000000000" pitchFamily="2" charset="0"/>
              </a:rPr>
              <a:t>31 July - 2 August 2025</a:t>
            </a:r>
            <a:endParaRPr lang="en-US" sz="1800" dirty="0">
              <a:latin typeface="Bahnschrift" panose="020B0502040204020203" pitchFamily="34" charset="0"/>
              <a:cs typeface="Poppins" panose="00000500000000000000" pitchFamily="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252C2FA-2D90-CE01-B827-061D447A4512}"/>
              </a:ext>
            </a:extLst>
          </p:cNvPr>
          <p:cNvSpPr txBox="1">
            <a:spLocks/>
          </p:cNvSpPr>
          <p:nvPr/>
        </p:nvSpPr>
        <p:spPr>
          <a:xfrm>
            <a:off x="1597891" y="3548290"/>
            <a:ext cx="10073969" cy="78486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Deep Convolution</a:t>
            </a:r>
            <a:endParaRPr lang="en-US" sz="2000" b="1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B64766-F9A6-8502-3713-AC0F239C7E5A}"/>
              </a:ext>
            </a:extLst>
          </p:cNvPr>
          <p:cNvSpPr txBox="1">
            <a:spLocks/>
          </p:cNvSpPr>
          <p:nvPr/>
        </p:nvSpPr>
        <p:spPr>
          <a:xfrm>
            <a:off x="1597891" y="3000009"/>
            <a:ext cx="8840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1797 </a:t>
            </a: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E6C170-6134-943B-8DD2-F10B36AA50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1" y="3045551"/>
            <a:ext cx="1581150" cy="9715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B30EF78-BF7B-48BF-F319-EEA1689EFD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38455" y="723896"/>
            <a:ext cx="7905750" cy="2286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496A3608-5FA3-9812-27E5-87E51506958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FC6AE912-D415-0ED7-EC7D-89D70249AE4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383098B1-F485-98AC-58FD-BC2028A6F6E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Reference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id="{6D07D2FA-44C2-47AC-B18F-66E98F629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Cite important references in IEEE format.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Keep it minimal, with key papers only.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Avoid overcrowding the slide; list references concisely. 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FB586724-E370-A63B-1F7B-F9DC5FF568CD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E67150DB-574B-A285-F54F-FF31EAE420B6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2" name="TextBox 14">
              <a:extLst>
                <a:ext uri="{FF2B5EF4-FFF2-40B4-BE49-F238E27FC236}">
                  <a16:creationId xmlns:a16="http://schemas.microsoft.com/office/drawing/2014/main" id="{1EBDFB08-407A-EAFD-4170-06E766B52093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9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90FD12-EA28-5478-9CAA-54162AD2E409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142220456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2D1AF18E-C2F3-077A-643C-81635404391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1837990E-8B94-BE73-4557-DF2E793659C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D246728B-C928-55F5-C4C5-202D14CB268A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299620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F3212FA-ABB4-5BA9-8C05-AACF2D84D05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560370B2-6A62-E9FE-69FD-CB92D61813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EAE2C8EB-5300-E552-E4B1-6D1FD8BED46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45395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09968C8A-BDBC-42D8-B2C4-32624A4AD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451" y="2586077"/>
            <a:ext cx="11475027" cy="1685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Design: Use consistent fonts, colors, and layouts. Avoid clutter.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Text: Keep slides minimal with 5-6 bullet points per slide.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Visuals: Focus on images, graphs, and diagrams for easy comprehension. </a:t>
            </a:r>
          </a:p>
        </p:txBody>
      </p:sp>
      <p:grpSp>
        <p:nvGrpSpPr>
          <p:cNvPr id="11" name="Group 12">
            <a:extLst>
              <a:ext uri="{FF2B5EF4-FFF2-40B4-BE49-F238E27FC236}">
                <a16:creationId xmlns:a16="http://schemas.microsoft.com/office/drawing/2014/main" id="{0C09DEB1-01CE-27D1-E122-1024A7C9BC2E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271AB9A-3B4B-8EBF-8BAB-8947BE372FFA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7" name="TextBox 14">
              <a:extLst>
                <a:ext uri="{FF2B5EF4-FFF2-40B4-BE49-F238E27FC236}">
                  <a16:creationId xmlns:a16="http://schemas.microsoft.com/office/drawing/2014/main" id="{E72307D7-0225-C926-ABCE-5F72D563BDCF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10</a:t>
              </a:r>
            </a:p>
          </p:txBody>
        </p: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0FEB248-C3C3-5E44-760F-2741BF12422F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515918017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id="{2C1A3F5C-194B-7E07-245E-C7BE4B5C35E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21CCB2BE-9CAD-7190-46B0-E5F0D6D19E7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Date Placeholder 6">
            <a:extLst>
              <a:ext uri="{FF2B5EF4-FFF2-40B4-BE49-F238E27FC236}">
                <a16:creationId xmlns:a16="http://schemas.microsoft.com/office/drawing/2014/main" id="{6E0DE424-DFF2-C8E8-7483-DB4D1D3172DE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150045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24EC04E-2235-07DF-F7EF-D447E28A321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B6DDA543-B6B2-D125-A388-A2D190145AC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F916BCE6-A639-3541-4F25-5A338081D7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45395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2" name="Title 12"/>
          <p:cNvSpPr txBox="1">
            <a:spLocks/>
          </p:cNvSpPr>
          <p:nvPr/>
        </p:nvSpPr>
        <p:spPr>
          <a:xfrm>
            <a:off x="1839924" y="2201500"/>
            <a:ext cx="7880272" cy="2372106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itchFamily="66" charset="0"/>
              </a:rPr>
              <a:t>Thank You !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BC6A158-823C-3D9E-A0FF-FC71A0CAAF91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295685277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7" name="Picture 2">
            <a:extLst>
              <a:ext uri="{FF2B5EF4-FFF2-40B4-BE49-F238E27FC236}">
                <a16:creationId xmlns:a16="http://schemas.microsoft.com/office/drawing/2014/main" id="{2432112B-8EFC-BCF0-2DB5-2FC4ED1ED3E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D563C43-5AC3-1E3D-2C48-8F0D684AF5E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96F2CAF1-DC3A-EC10-D7EB-220041451BD2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183942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11B2614-D4C2-686D-3950-22E3A6180EC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658B064F-BF5A-80C9-5B05-F0939E640B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Process 13">
              <a:extLst>
                <a:ext uri="{FF2B5EF4-FFF2-40B4-BE49-F238E27FC236}">
                  <a16:creationId xmlns:a16="http://schemas.microsoft.com/office/drawing/2014/main" id="{0A5D7311-C808-7E35-3F02-F1074292E84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Outline of Presentation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453957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Abstract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Introduction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Literature Review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Methodology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Proposed Work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Result and Discussion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Conclusion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Reference </a:t>
            </a: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659646-BD4A-D6E6-9DF7-89A82630129B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623225699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78ED2A5B-C98A-6FA8-516E-01E70DD54AA2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  <p:grpSp>
        <p:nvGrpSpPr>
          <p:cNvPr id="1026" name="Group 12">
            <a:extLst>
              <a:ext uri="{FF2B5EF4-FFF2-40B4-BE49-F238E27FC236}">
                <a16:creationId xmlns:a16="http://schemas.microsoft.com/office/drawing/2014/main" id="{38231343-A29D-CB89-0843-3BB9F5EC69BE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027" name="Freeform 13">
              <a:extLst>
                <a:ext uri="{FF2B5EF4-FFF2-40B4-BE49-F238E27FC236}">
                  <a16:creationId xmlns:a16="http://schemas.microsoft.com/office/drawing/2014/main" id="{1905F193-A2F1-D21E-7B6D-A20ABC42CD61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028" name="TextBox 14">
              <a:extLst>
                <a:ext uri="{FF2B5EF4-FFF2-40B4-BE49-F238E27FC236}">
                  <a16:creationId xmlns:a16="http://schemas.microsoft.com/office/drawing/2014/main" id="{ECB408F5-9D24-8BFC-AD94-AF0DC4542271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1</a:t>
              </a:r>
            </a:p>
          </p:txBody>
        </p:sp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E1315F2E-7E00-8485-F50F-64BCC4B33D4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7BEF72B4-2B78-11E8-7177-480FD4FF954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9582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436F8AE-2C46-273D-8D90-B5331FF9BA1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FDD737A3-133C-084A-1A37-065ECBDEFA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2A2E1D3F-8C11-59E1-D1F4-A635A833C36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Abstract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id="{440D6DFB-4263-40CE-9960-6EBFD560C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2258253"/>
            <a:ext cx="11475027" cy="1408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Briefly summarize your work.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bullet points or short sentences for clarity. 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8B1E6DED-485E-BBB0-6B85-BEE53417FA46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F159244B-9A0F-044F-D966-DEFE51C41E4E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79055CAF-576A-1E4F-4065-AAAAF484AA50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2</a:t>
              </a: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767B4C8-027D-6323-6D47-917C82A8D28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7328489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20" name="Picture 2">
            <a:extLst>
              <a:ext uri="{FF2B5EF4-FFF2-40B4-BE49-F238E27FC236}">
                <a16:creationId xmlns:a16="http://schemas.microsoft.com/office/drawing/2014/main" id="{1D68C677-E27D-E87E-1560-D6660978CD9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>
            <a:extLst>
              <a:ext uri="{FF2B5EF4-FFF2-40B4-BE49-F238E27FC236}">
                <a16:creationId xmlns:a16="http://schemas.microsoft.com/office/drawing/2014/main" id="{0CACB244-CA82-8AE9-DACE-6E393B2B179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2110E5FE-569C-B985-DB77-B85AD0DDA39F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120217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FFFAEFCD-8158-7C1E-C7B0-65B1C1246C2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7BC88339-E690-3E71-86EE-D2E93D8796D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04368459-D619-1478-C942-D0969A9FE66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Introduction 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id="{EC0FABD8-82B2-40A0-8CD8-43A681124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Introduce the research background and significance.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Clearly define the problem and objectives.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Limit text, focus on visuals like diagrams or graphs to explain key points.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E2540FA5-4534-D256-6701-BC7972844669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BE057388-1D75-7542-ED73-637CFBDC17F4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83AFBFE7-DB19-C69F-3EC2-0EB4FE55472E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3</a:t>
              </a: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01B9E33-9857-524C-056C-B2BA31E48B50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059966608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20" name="Picture 2">
            <a:extLst>
              <a:ext uri="{FF2B5EF4-FFF2-40B4-BE49-F238E27FC236}">
                <a16:creationId xmlns:a16="http://schemas.microsoft.com/office/drawing/2014/main" id="{9BCDDD13-7F8E-F80F-7B5E-97D4AA1B21C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>
            <a:extLst>
              <a:ext uri="{FF2B5EF4-FFF2-40B4-BE49-F238E27FC236}">
                <a16:creationId xmlns:a16="http://schemas.microsoft.com/office/drawing/2014/main" id="{FFFF10AB-1B83-9DA8-BBAD-2563E7812E6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972E033B-6E7C-244F-3561-385FA3F371E7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221424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65746CB-5E58-94A1-DF17-DFCA2BF1AAB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E8D12A52-07B8-C6F9-68BE-7CA6AE4E287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Process 19">
              <a:extLst>
                <a:ext uri="{FF2B5EF4-FFF2-40B4-BE49-F238E27FC236}">
                  <a16:creationId xmlns:a16="http://schemas.microsoft.com/office/drawing/2014/main" id="{B7316CB1-418A-8BFE-9E5F-EFD905B685D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Literature Review 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6" name="Rectangle 4">
            <a:extLst>
              <a:ext uri="{FF2B5EF4-FFF2-40B4-BE49-F238E27FC236}">
                <a16:creationId xmlns:a16="http://schemas.microsoft.com/office/drawing/2014/main" id="{6CB4AAE6-3A44-42E2-B913-6BFB0B7E9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Mention major relevant studies briefly.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Focus on gaps in the literature that your research addresses.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graphs or comparison tables for easy understanding..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4043AE3F-DF44-6C81-5D5D-A8D2C85346A9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C32F983D-A293-4E3D-66EF-EF6CE291FB13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23EFFFF2-E04F-A863-DBF1-DCC8E23B82F0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4</a:t>
              </a:r>
            </a:p>
          </p:txBody>
        </p:sp>
      </p:grp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C7CEEA2-7FFC-58CC-EC56-72066601860B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073803889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17" name="Picture 2">
            <a:extLst>
              <a:ext uri="{FF2B5EF4-FFF2-40B4-BE49-F238E27FC236}">
                <a16:creationId xmlns:a16="http://schemas.microsoft.com/office/drawing/2014/main" id="{1757D5C7-A101-4674-0DC1-22BC3E55CF0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>
            <a:extLst>
              <a:ext uri="{FF2B5EF4-FFF2-40B4-BE49-F238E27FC236}">
                <a16:creationId xmlns:a16="http://schemas.microsoft.com/office/drawing/2014/main" id="{84D18F92-8B60-EA56-4DD0-B6480734ADB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972941E7-1DC1-076A-AB2F-E2B66F5F4AE9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199012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1F41BF08-53C0-2DBB-35D7-A69A418759C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C683A41B-DD03-A5FB-4389-F5B63CE4978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E8197672-4A4D-0661-E23A-1CDC643B9FF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Methodology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6" name="Rectangle 4">
            <a:extLst>
              <a:ext uri="{FF2B5EF4-FFF2-40B4-BE49-F238E27FC236}">
                <a16:creationId xmlns:a16="http://schemas.microsoft.com/office/drawing/2014/main" id="{E33DB4CE-F558-4CF5-B30F-74340ECAC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Outline your research methods, tools, and processes.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flowcharts or diagrams to explain complex steps.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Avoid heavy text; focus on visuals and bullet points.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7C99C9D8-1D0E-56D9-918E-B025ACCE841C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F8F13B9D-2EA4-8E6A-DF66-C68BF7CD3C34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F3DB685D-05F9-E286-4F7A-13BEE03DA6FC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5</a:t>
              </a: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3A99A34-5F74-B0C6-5B76-7E7741154581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044128311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20" name="Picture 2">
            <a:extLst>
              <a:ext uri="{FF2B5EF4-FFF2-40B4-BE49-F238E27FC236}">
                <a16:creationId xmlns:a16="http://schemas.microsoft.com/office/drawing/2014/main" id="{EA81A7E7-8C91-672C-B60E-8E12E435140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>
            <a:extLst>
              <a:ext uri="{FF2B5EF4-FFF2-40B4-BE49-F238E27FC236}">
                <a16:creationId xmlns:a16="http://schemas.microsoft.com/office/drawing/2014/main" id="{1439931E-28FF-B958-5ABD-6E397FE3295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99E3EA68-F77C-0B7F-4F28-B7BD1503BB1A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385681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8DE70A0-88BC-CD82-F6A7-AEDAB8B83DE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8764993C-40F6-5BFC-330E-01AA72D85A7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E02EF5C4-0C8E-B3D5-FCF0-C72036B7ACD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998348" y="5669588"/>
            <a:ext cx="6498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cs typeface="Times New Roman" pitchFamily="18" charset="0"/>
              </a:rPr>
              <a:t>Fig: Cross-sectional view.</a:t>
            </a:r>
          </a:p>
        </p:txBody>
      </p:sp>
      <p:sp>
        <p:nvSpPr>
          <p:cNvPr id="18" name="Title 9"/>
          <p:cNvSpPr txBox="1">
            <a:spLocks/>
          </p:cNvSpPr>
          <p:nvPr/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Proposed Work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B2DA7694-5FD5-4131-9E10-A9BD79F54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Present your unique contribution or solution.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diagrams, figures, or schematics to explain the design or approach.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Clearly highlight the innovation and relevance to the problem..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CEE05986-6384-5481-B39C-7A755B0A231A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FE76E154-40BB-1D2C-43F9-FEDFD78CAA64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D7D1497B-D300-12FF-1D99-6175309F61CF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6</a:t>
              </a:r>
            </a:p>
          </p:txBody>
        </p: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493D2D7-1162-F391-B4B6-39D9059B9E8A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918096680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21" name="Picture 2">
            <a:extLst>
              <a:ext uri="{FF2B5EF4-FFF2-40B4-BE49-F238E27FC236}">
                <a16:creationId xmlns:a16="http://schemas.microsoft.com/office/drawing/2014/main" id="{78626E64-88A0-E1E2-CACC-B7D98243DF8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7">
            <a:extLst>
              <a:ext uri="{FF2B5EF4-FFF2-40B4-BE49-F238E27FC236}">
                <a16:creationId xmlns:a16="http://schemas.microsoft.com/office/drawing/2014/main" id="{AF743E56-9230-30DD-9308-39D44FC85C2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Date Placeholder 6">
            <a:extLst>
              <a:ext uri="{FF2B5EF4-FFF2-40B4-BE49-F238E27FC236}">
                <a16:creationId xmlns:a16="http://schemas.microsoft.com/office/drawing/2014/main" id="{904EE716-C25B-4DE3-F1ED-AFCF6DB787FF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29636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F14309D-E784-BB15-041C-BB8A47FC066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64D1893A-FE95-B4FA-E3D5-33F349639D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31B6572D-CBD7-165B-E597-703C41B7DB3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Result and Discussion 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id="{0C581EFC-810A-46C9-8CDD-13D56D27A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Present your findings with graphs, tables, or charts.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Focus on key results that support your conclusion.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Discuss the implications of the results in context with the problem. 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C30F4825-23C7-F32A-0FFF-42D94F8F2B69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DD95C75E-0071-237F-4A96-CD0E699D0EBE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07321A60-4628-15FE-188D-88864F7EEB5F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7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E8716A-131A-E086-4B09-03F9770B8A12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891124420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6FA186D9-2620-C128-4771-A1A8FC76C9D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>
            <a:extLst>
              <a:ext uri="{FF2B5EF4-FFF2-40B4-BE49-F238E27FC236}">
                <a16:creationId xmlns:a16="http://schemas.microsoft.com/office/drawing/2014/main" id="{026EFBD1-1A38-010A-BBCD-72B7DAF524A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091CA814-7557-8AB1-37E1-E0A2A6420A97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282907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4C681F9-AC68-46BE-5DF2-E7B38E70CBB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2AE6C908-5757-C9C6-3B4A-F53406F6E14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E5689F24-5E8F-F026-5BB4-1B1C3F55459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Conclusion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id="{89A26383-FA35-4180-9C17-DB6B623E0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704255"/>
            <a:ext cx="11475027" cy="2516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Summarize the key takeaways of your research.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Mention future directions or applications of the work.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Keep the slide simple and impactful. 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C9768D52-D28E-E272-CB17-A773BFE0DE11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9C2FC593-083E-D097-E53A-D082260AD653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2" name="TextBox 14">
              <a:extLst>
                <a:ext uri="{FF2B5EF4-FFF2-40B4-BE49-F238E27FC236}">
                  <a16:creationId xmlns:a16="http://schemas.microsoft.com/office/drawing/2014/main" id="{D5A1EE3E-217B-CAD1-035C-0D6CD2AFD200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8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2987837-C480-839A-DA61-0D827D2F758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677009646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Bangladesh Army University of Science and Technology (BAUST), Saidpur, Nilphamari, Rangpur Division,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31 July - 2 August 2025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2EF593F7-566D-41F4-5582-FE4645C460B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500465"/>
            <a:ext cx="946917" cy="7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7">
            <a:extLst>
              <a:ext uri="{FF2B5EF4-FFF2-40B4-BE49-F238E27FC236}">
                <a16:creationId xmlns:a16="http://schemas.microsoft.com/office/drawing/2014/main" id="{B96F9360-22CA-DC5C-A141-BE3AA7D8F57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74340"/>
            <a:ext cx="1493901" cy="6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9D6C145C-F863-411A-B79B-08CB0D08C3F1}"/>
              </a:ext>
            </a:extLst>
          </p:cNvPr>
          <p:cNvSpPr>
            <a:spLocks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August 2025</a:t>
            </a:r>
          </a:p>
        </p:txBody>
      </p:sp>
    </p:spTree>
    <p:extLst>
      <p:ext uri="{BB962C8B-B14F-4D97-AF65-F5344CB8AC3E}">
        <p14:creationId xmlns:p14="http://schemas.microsoft.com/office/powerpoint/2010/main" val="262423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03460604_win32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tf03460604_win32</Template>
  <TotalTime>465</TotalTime>
  <Words>665</Words>
  <Application>Microsoft Office PowerPoint</Application>
  <PresentationFormat>Widescreen</PresentationFormat>
  <Paragraphs>130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Arial</vt:lpstr>
      <vt:lpstr>Bahnschrift</vt:lpstr>
      <vt:lpstr>Baskerville Old Face</vt:lpstr>
      <vt:lpstr>Calibri</vt:lpstr>
      <vt:lpstr>Edwardian Script ITC</vt:lpstr>
      <vt:lpstr>Garamond</vt:lpstr>
      <vt:lpstr>Georgia</vt:lpstr>
      <vt:lpstr>Gotham</vt:lpstr>
      <vt:lpstr>Helvetica</vt:lpstr>
      <vt:lpstr>Poppins</vt:lpstr>
      <vt:lpstr>Times New Roman</vt:lpstr>
      <vt:lpstr>Wingdings</vt:lpstr>
      <vt:lpstr>Wingdings 2</vt:lpstr>
      <vt:lpstr>tf03460604_win32</vt:lpstr>
      <vt:lpstr>PowerPoint Presentation</vt:lpstr>
      <vt:lpstr>Outline of Presentation</vt:lpstr>
      <vt:lpstr>Abstract</vt:lpstr>
      <vt:lpstr>Introduction </vt:lpstr>
      <vt:lpstr>Literature Review </vt:lpstr>
      <vt:lpstr>Methodology</vt:lpstr>
      <vt:lpstr>PowerPoint Presentation</vt:lpstr>
      <vt:lpstr>Result and Discussion </vt:lpstr>
      <vt:lpstr>Conclusion</vt:lpstr>
      <vt:lpstr>Reference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joo</dc:creator>
  <cp:lastModifiedBy>Mohammad Sultan</cp:lastModifiedBy>
  <cp:revision>34</cp:revision>
  <dcterms:created xsi:type="dcterms:W3CDTF">2021-03-30T06:05:31Z</dcterms:created>
  <dcterms:modified xsi:type="dcterms:W3CDTF">2025-07-03T06:44:36Z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